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88" r:id="rId6"/>
    <p:sldId id="289" r:id="rId7"/>
    <p:sldId id="275" r:id="rId8"/>
    <p:sldId id="292" r:id="rId9"/>
    <p:sldId id="276" r:id="rId10"/>
    <p:sldId id="277" r:id="rId11"/>
    <p:sldId id="278" r:id="rId12"/>
    <p:sldId id="279" r:id="rId13"/>
    <p:sldId id="286" r:id="rId14"/>
    <p:sldId id="291" r:id="rId15"/>
    <p:sldId id="280" r:id="rId16"/>
    <p:sldId id="284" r:id="rId17"/>
    <p:sldId id="285" r:id="rId18"/>
    <p:sldId id="293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21" autoAdjust="0"/>
  </p:normalViewPr>
  <p:slideViewPr>
    <p:cSldViewPr>
      <p:cViewPr>
        <p:scale>
          <a:sx n="81" d="100"/>
          <a:sy n="81" d="100"/>
        </p:scale>
        <p:origin x="-12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wallace\AppData\Local\Microsoft\Windows\Temporary%20Internet%20Files\Content.Outlook\UKAXF4AQ\DL%20-%20GROSS%20TICKET%20SALES%20%20ATTENDANCE%20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Daily Attendance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'[DL - GROSS TICKET SALES  ATTENDANCE  2018.xlsx]Sheet1'!$B$3:$B$39</c:f>
              <c:numCache>
                <c:formatCode>0</c:formatCode>
                <c:ptCount val="37"/>
                <c:pt idx="0">
                  <c:v>2937</c:v>
                </c:pt>
                <c:pt idx="1">
                  <c:v>1425</c:v>
                </c:pt>
                <c:pt idx="2">
                  <c:v>1020</c:v>
                </c:pt>
                <c:pt idx="3">
                  <c:v>1413</c:v>
                </c:pt>
                <c:pt idx="4">
                  <c:v>550</c:v>
                </c:pt>
                <c:pt idx="5">
                  <c:v>1020</c:v>
                </c:pt>
                <c:pt idx="6">
                  <c:v>1472</c:v>
                </c:pt>
                <c:pt idx="7">
                  <c:v>2115</c:v>
                </c:pt>
                <c:pt idx="8">
                  <c:v>1132</c:v>
                </c:pt>
                <c:pt idx="9">
                  <c:v>848</c:v>
                </c:pt>
                <c:pt idx="10">
                  <c:v>936</c:v>
                </c:pt>
                <c:pt idx="11">
                  <c:v>833</c:v>
                </c:pt>
                <c:pt idx="12">
                  <c:v>1325</c:v>
                </c:pt>
                <c:pt idx="13">
                  <c:v>2038</c:v>
                </c:pt>
                <c:pt idx="14">
                  <c:v>1535</c:v>
                </c:pt>
                <c:pt idx="15">
                  <c:v>1299</c:v>
                </c:pt>
                <c:pt idx="16">
                  <c:v>926</c:v>
                </c:pt>
                <c:pt idx="17">
                  <c:v>1097</c:v>
                </c:pt>
                <c:pt idx="18">
                  <c:v>1087</c:v>
                </c:pt>
                <c:pt idx="19">
                  <c:v>1323</c:v>
                </c:pt>
                <c:pt idx="20">
                  <c:v>1941</c:v>
                </c:pt>
                <c:pt idx="21">
                  <c:v>1937</c:v>
                </c:pt>
                <c:pt idx="22">
                  <c:v>1008</c:v>
                </c:pt>
                <c:pt idx="23">
                  <c:v>950</c:v>
                </c:pt>
                <c:pt idx="24">
                  <c:v>1511</c:v>
                </c:pt>
                <c:pt idx="25">
                  <c:v>1642</c:v>
                </c:pt>
                <c:pt idx="26">
                  <c:v>1978</c:v>
                </c:pt>
                <c:pt idx="27">
                  <c:v>2596</c:v>
                </c:pt>
                <c:pt idx="28">
                  <c:v>3330</c:v>
                </c:pt>
                <c:pt idx="29">
                  <c:v>1623</c:v>
                </c:pt>
                <c:pt idx="30">
                  <c:v>1398</c:v>
                </c:pt>
                <c:pt idx="31">
                  <c:v>1447</c:v>
                </c:pt>
                <c:pt idx="32">
                  <c:v>1915</c:v>
                </c:pt>
                <c:pt idx="33">
                  <c:v>2861</c:v>
                </c:pt>
                <c:pt idx="34">
                  <c:v>3311</c:v>
                </c:pt>
                <c:pt idx="35">
                  <c:v>3910</c:v>
                </c:pt>
                <c:pt idx="36">
                  <c:v>2875</c:v>
                </c:pt>
              </c:numCache>
            </c:numRef>
          </c:val>
        </c:ser>
        <c:ser>
          <c:idx val="1"/>
          <c:order val="1"/>
          <c:tx>
            <c:v>Lowest Attendance 550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0778240"/>
        <c:axId val="166843136"/>
        <c:axId val="0"/>
      </c:bar3DChart>
      <c:catAx>
        <c:axId val="240778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843136"/>
        <c:crosses val="autoZero"/>
        <c:auto val="1"/>
        <c:lblAlgn val="ctr"/>
        <c:lblOffset val="100"/>
        <c:noMultiLvlLbl val="0"/>
      </c:catAx>
      <c:valAx>
        <c:axId val="16684313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4077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250"/>
            <a:ext cx="82296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28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250"/>
            <a:ext cx="82296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costs</a:t>
            </a:r>
            <a:endParaRPr lang="en-US" dirty="0"/>
          </a:p>
          <a:p>
            <a:pPr lvl="1"/>
            <a:r>
              <a:rPr lang="en-US" dirty="0" smtClean="0"/>
              <a:t>Rancho San Rafael Park staff time equated to </a:t>
            </a:r>
            <a:r>
              <a:rPr lang="en-US" b="1" dirty="0" smtClean="0"/>
              <a:t>$40,963.75</a:t>
            </a:r>
          </a:p>
          <a:p>
            <a:pPr lvl="1"/>
            <a:r>
              <a:rPr lang="en-US" dirty="0" smtClean="0"/>
              <a:t>Loss of revenue for Ranch House and Garden Rentals </a:t>
            </a:r>
            <a:r>
              <a:rPr lang="en-US" b="1" dirty="0" smtClean="0"/>
              <a:t>$15,050 </a:t>
            </a:r>
          </a:p>
          <a:p>
            <a:pPr lvl="1"/>
            <a:r>
              <a:rPr lang="en-US" dirty="0" smtClean="0"/>
              <a:t>Supplies needed </a:t>
            </a:r>
            <a:r>
              <a:rPr lang="en-US" b="1" dirty="0" smtClean="0"/>
              <a:t>$860</a:t>
            </a:r>
          </a:p>
          <a:p>
            <a:pPr lvl="1"/>
            <a:r>
              <a:rPr lang="en-US" b="1" dirty="0" smtClean="0"/>
              <a:t>TOTAL</a:t>
            </a:r>
            <a:r>
              <a:rPr lang="en-US" dirty="0" smtClean="0"/>
              <a:t> In-kind contribution was </a:t>
            </a:r>
            <a:r>
              <a:rPr lang="en-US" b="1" dirty="0" smtClean="0"/>
              <a:t>$56,873.75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for future events</a:t>
            </a:r>
          </a:p>
          <a:p>
            <a:pPr lvl="1"/>
            <a:r>
              <a:rPr lang="en-US" dirty="0" smtClean="0"/>
              <a:t>Well received event by the public</a:t>
            </a:r>
          </a:p>
          <a:p>
            <a:pPr lvl="1"/>
            <a:r>
              <a:rPr lang="en-US" dirty="0" smtClean="0"/>
              <a:t>Put the Arboretum on the map</a:t>
            </a:r>
          </a:p>
          <a:p>
            <a:pPr lvl="1"/>
            <a:r>
              <a:rPr lang="en-US" dirty="0" smtClean="0"/>
              <a:t>Balancing the needs of the park and overall use of the park during an </a:t>
            </a:r>
            <a:r>
              <a:rPr lang="en-US" smtClean="0"/>
              <a:t>extended event</a:t>
            </a:r>
            <a:endParaRPr lang="en-US" dirty="0" smtClean="0"/>
          </a:p>
          <a:p>
            <a:pPr lvl="1"/>
            <a:r>
              <a:rPr lang="en-US" dirty="0" smtClean="0"/>
              <a:t>Reduce overhead costs and perhaps negotiate a different split for future events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Thank you to the staff at Rancho San Rafael Park which includes the Arboretum, Museum, Park Rangers, and Park Maintenance staff for all of their assistance to make the event a success.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Thank you to a variety of County staff that assisted in the County/MAS night.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Thank you to the May Arboretum Society for their assistance and support.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250"/>
            <a:ext cx="82296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7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Dragon Lights Reno 2018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21841"/>
            <a:ext cx="838200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 smtClean="0"/>
              <a:t>Agreement between Washoe County, </a:t>
            </a:r>
            <a:r>
              <a:rPr lang="en-US" sz="2800" b="1" dirty="0" err="1" smtClean="0"/>
              <a:t>Tianyu</a:t>
            </a:r>
            <a:r>
              <a:rPr lang="en-US" sz="2800" b="1" dirty="0" smtClean="0"/>
              <a:t> Arts &amp; Culture, and the May Arboretum Society was accepted by the Board of County Commissioners on 2/27/18</a:t>
            </a:r>
            <a:endParaRPr lang="en-US" sz="2800" b="1" dirty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err="1" smtClean="0"/>
              <a:t>Tianyu</a:t>
            </a:r>
            <a:r>
              <a:rPr lang="en-US" sz="2800" dirty="0" smtClean="0"/>
              <a:t> was responsible for most of the logistic details (marketing, ticket sales, parking, daily clean-up/etc.)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/>
              <a:t>The agreement called for a 90/10 split of gross tickets sales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err="1"/>
              <a:t>Tianyu</a:t>
            </a:r>
            <a:r>
              <a:rPr lang="en-US" sz="2800" dirty="0"/>
              <a:t> </a:t>
            </a:r>
            <a:r>
              <a:rPr lang="en-US" sz="2800" dirty="0" smtClean="0"/>
              <a:t>arrived </a:t>
            </a:r>
            <a:r>
              <a:rPr lang="en-US" sz="2800" dirty="0"/>
              <a:t>in Reno in May </a:t>
            </a:r>
            <a:r>
              <a:rPr lang="en-US" sz="2800" dirty="0" smtClean="0"/>
              <a:t>2018 when the </a:t>
            </a:r>
            <a:r>
              <a:rPr lang="en-US" sz="2800" dirty="0"/>
              <a:t>p</a:t>
            </a:r>
            <a:r>
              <a:rPr lang="en-US" sz="2800" dirty="0" smtClean="0"/>
              <a:t>lanning and preparation began</a:t>
            </a:r>
          </a:p>
          <a:p>
            <a:pPr lvl="1">
              <a:spcBef>
                <a:spcPct val="20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93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Festival set-up began June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VIP/Media Night June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County/MAS night June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Opened to the public June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37 consecutive days of festival</a:t>
            </a:r>
          </a:p>
          <a:p>
            <a:r>
              <a:rPr lang="en-US" dirty="0" smtClean="0"/>
              <a:t>One weather related closure</a:t>
            </a:r>
          </a:p>
          <a:p>
            <a:r>
              <a:rPr lang="en-US" dirty="0" smtClean="0"/>
              <a:t>Closed on Sunday August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Festival breakdown was complete August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250"/>
            <a:ext cx="82296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of festival</a:t>
            </a:r>
          </a:p>
          <a:p>
            <a:pPr lvl="1"/>
            <a:r>
              <a:rPr lang="en-US" dirty="0" smtClean="0"/>
              <a:t>Total attendance </a:t>
            </a:r>
            <a:r>
              <a:rPr lang="en-US" b="1" dirty="0" smtClean="0"/>
              <a:t>62,564 </a:t>
            </a:r>
            <a:r>
              <a:rPr lang="en-US" dirty="0" smtClean="0"/>
              <a:t>people </a:t>
            </a:r>
            <a:r>
              <a:rPr lang="en-US" dirty="0"/>
              <a:t>-</a:t>
            </a:r>
            <a:r>
              <a:rPr lang="en-US" dirty="0" smtClean="0"/>
              <a:t>does not include children 5 and under</a:t>
            </a:r>
            <a:endParaRPr lang="en-US" b="1" dirty="0" smtClean="0"/>
          </a:p>
          <a:p>
            <a:pPr lvl="1"/>
            <a:r>
              <a:rPr lang="en-US" dirty="0" smtClean="0"/>
              <a:t>Average # of people/day </a:t>
            </a:r>
            <a:r>
              <a:rPr lang="en-US" b="1" dirty="0" smtClean="0"/>
              <a:t>1691</a:t>
            </a:r>
          </a:p>
          <a:p>
            <a:pPr lvl="1"/>
            <a:r>
              <a:rPr lang="en-US" dirty="0" smtClean="0"/>
              <a:t>Highest attendance was </a:t>
            </a:r>
            <a:r>
              <a:rPr lang="en-US" b="1" dirty="0"/>
              <a:t>3910</a:t>
            </a:r>
            <a:r>
              <a:rPr lang="en-US" dirty="0"/>
              <a:t> </a:t>
            </a:r>
            <a:r>
              <a:rPr lang="en-US" dirty="0" smtClean="0"/>
              <a:t>on August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Lowest </a:t>
            </a:r>
            <a:r>
              <a:rPr lang="en-US" dirty="0"/>
              <a:t>attendance </a:t>
            </a:r>
            <a:r>
              <a:rPr lang="en-US" dirty="0" smtClean="0"/>
              <a:t>was </a:t>
            </a:r>
            <a:r>
              <a:rPr lang="en-US" b="1" dirty="0" smtClean="0"/>
              <a:t>550</a:t>
            </a:r>
            <a:r>
              <a:rPr lang="en-US" dirty="0" smtClean="0"/>
              <a:t> </a:t>
            </a:r>
            <a:r>
              <a:rPr lang="en-US" dirty="0"/>
              <a:t>on July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4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250"/>
            <a:ext cx="82296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Monies Earned</a:t>
            </a:r>
          </a:p>
          <a:p>
            <a:pPr lvl="1"/>
            <a:r>
              <a:rPr lang="en-US" dirty="0" smtClean="0"/>
              <a:t>Agreement called for the 10% earnings to be put into the Arboretum donation account</a:t>
            </a:r>
          </a:p>
          <a:p>
            <a:pPr lvl="1"/>
            <a:r>
              <a:rPr lang="en-US" dirty="0" smtClean="0"/>
              <a:t>Earned </a:t>
            </a:r>
            <a:r>
              <a:rPr lang="en-US" b="1" dirty="0" smtClean="0"/>
              <a:t>$89,257.29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91311"/>
              </p:ext>
            </p:extLst>
          </p:nvPr>
        </p:nvGraphicFramePr>
        <p:xfrm>
          <a:off x="2895600" y="4038600"/>
          <a:ext cx="3733800" cy="1847850"/>
        </p:xfrm>
        <a:graphic>
          <a:graphicData uri="http://schemas.openxmlformats.org/drawingml/2006/table">
            <a:tbl>
              <a:tblPr/>
              <a:tblGrid>
                <a:gridCol w="1987344"/>
                <a:gridCol w="1746456"/>
              </a:tblGrid>
              <a:tr h="615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 Sales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$80,940.37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$7,866.92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$450.00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62008"/>
              </p:ext>
            </p:extLst>
          </p:nvPr>
        </p:nvGraphicFramePr>
        <p:xfrm>
          <a:off x="685800" y="1447800"/>
          <a:ext cx="8001000" cy="3888824"/>
        </p:xfrm>
        <a:graphic>
          <a:graphicData uri="http://schemas.openxmlformats.org/drawingml/2006/table">
            <a:tbl>
              <a:tblPr/>
              <a:tblGrid>
                <a:gridCol w="5912130"/>
                <a:gridCol w="2088870"/>
              </a:tblGrid>
              <a:tr h="2968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Dragon Lights Budget 2018-19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Seasonal staff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21,000.00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Cart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9,556.00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Equipment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6,600.00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Garden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10,000.00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Honey's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Garden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east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pgrade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6,500.00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 irrigation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15,000.00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Nevada Bell i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rrigation upgrade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12,000.00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 Drive Entrance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6,000.00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86,656.00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Lights Reno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schemas.microsoft.com/sharepoint/v3"/>
    <ds:schemaRef ds:uri="http://schemas.microsoft.com/office/infopath/2007/PartnerControls"/>
    <ds:schemaRef ds:uri="http://purl.org/dc/terms/"/>
    <ds:schemaRef ds:uri="CEA9126C-A9B1-4F4A-855C-DD0F845697D2"/>
    <ds:schemaRef ds:uri="a94d8b85-37e1-4d17-8d55-8b7d207932bb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247</TotalTime>
  <Words>432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PowerPoint_Template_2015</vt:lpstr>
      <vt:lpstr>Dragon Lights Reno 2018</vt:lpstr>
      <vt:lpstr>PowerPoint Presentation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  <vt:lpstr>Dragon Lights Reno 2018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Purgitt, Jennifer</cp:lastModifiedBy>
  <cp:revision>29</cp:revision>
  <cp:lastPrinted>2014-10-07T22:54:33Z</cp:lastPrinted>
  <dcterms:created xsi:type="dcterms:W3CDTF">2015-09-25T21:46:02Z</dcterms:created>
  <dcterms:modified xsi:type="dcterms:W3CDTF">2018-11-29T22:24:40Z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